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Epilogue" panose="020B0600000101010101" charset="0"/>
      <p:regular r:id="rId17"/>
    </p:embeddedFont>
    <p:embeddedFont>
      <p:font typeface="Fraunces Medium" panose="020B0600000101010101" charset="0"/>
      <p:regular r:id="rId18"/>
    </p:embeddedFont>
    <p:embeddedFont>
      <p:font typeface="맑은 고딕" panose="020B0503020000020004" pitchFamily="50" charset="-127"/>
      <p:regular r:id="rId19"/>
      <p:bold r:id="rId2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4" d="100"/>
          <a:sy n="64" d="100"/>
        </p:scale>
        <p:origin x="106" y="11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11495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05442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Green Oasis: 유기농 라이프스타일의 새로운 길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81214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유기농 제품 소비자와 생산자를 연결하는 커뮤니티 플랫폼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58187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2828" y="3316129"/>
            <a:ext cx="6041827" cy="6454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함께 만들어가는 친환경 미래</a:t>
            </a:r>
            <a:endParaRPr lang="en-US" sz="4050" dirty="0"/>
          </a:p>
        </p:txBody>
      </p:sp>
      <p:sp>
        <p:nvSpPr>
          <p:cNvPr id="4" name="Text 1"/>
          <p:cNvSpPr/>
          <p:nvPr/>
        </p:nvSpPr>
        <p:spPr>
          <a:xfrm>
            <a:off x="722828" y="4477822"/>
            <a:ext cx="2581870" cy="3227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8C98CA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우리의 비전</a:t>
            </a:r>
            <a:endParaRPr lang="en-US" sz="2000" dirty="0"/>
          </a:p>
        </p:txBody>
      </p:sp>
      <p:sp>
        <p:nvSpPr>
          <p:cNvPr id="5" name="Text 2"/>
          <p:cNvSpPr/>
          <p:nvPr/>
        </p:nvSpPr>
        <p:spPr>
          <a:xfrm>
            <a:off x="722828" y="5007054"/>
            <a:ext cx="6340435" cy="6610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Green Oasis는 유기농 제품과 관련된 정보 공유 및 커뮤니티 활동을 통해 지속 가능한 소비 문화를 형성합니다.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7574756" y="4477822"/>
            <a:ext cx="2581870" cy="3227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8C98CA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함께하는 여정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7574756" y="5007054"/>
            <a:ext cx="6340435" cy="6610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소비자, 생산자, 환경 전문가가 모두 참여하여 더 건강한 지구와 사회를 위한 변화를 만들어갑니다.</a:t>
            </a:r>
            <a:endParaRPr lang="en-US" sz="160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828" y="6086237"/>
            <a:ext cx="206454" cy="258128"/>
          </a:xfrm>
          <a:prstGeom prst="rect">
            <a:avLst/>
          </a:prstGeom>
        </p:spPr>
      </p:pic>
      <p:sp>
        <p:nvSpPr>
          <p:cNvPr id="9" name="Shape 5"/>
          <p:cNvSpPr/>
          <p:nvPr/>
        </p:nvSpPr>
        <p:spPr>
          <a:xfrm>
            <a:off x="722828" y="6414254"/>
            <a:ext cx="4257199" cy="22860"/>
          </a:xfrm>
          <a:prstGeom prst="rect">
            <a:avLst/>
          </a:prstGeom>
          <a:solidFill>
            <a:srgbClr val="8C98CA"/>
          </a:solidFill>
          <a:ln/>
        </p:spPr>
      </p:sp>
      <p:sp>
        <p:nvSpPr>
          <p:cNvPr id="10" name="Text 6"/>
          <p:cNvSpPr/>
          <p:nvPr/>
        </p:nvSpPr>
        <p:spPr>
          <a:xfrm>
            <a:off x="722828" y="6563201"/>
            <a:ext cx="2581870" cy="3227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정보 공유</a:t>
            </a:r>
            <a:endParaRPr lang="en-US" sz="2000" dirty="0"/>
          </a:p>
        </p:txBody>
      </p:sp>
      <p:sp>
        <p:nvSpPr>
          <p:cNvPr id="11" name="Text 7"/>
          <p:cNvSpPr/>
          <p:nvPr/>
        </p:nvSpPr>
        <p:spPr>
          <a:xfrm>
            <a:off x="722828" y="7009805"/>
            <a:ext cx="4257199" cy="330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신뢰할 수 있는 유기농 정보로 현명한 소비 결정</a:t>
            </a:r>
            <a:endParaRPr lang="en-US" sz="1600" dirty="0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6482" y="6086237"/>
            <a:ext cx="206454" cy="258128"/>
          </a:xfrm>
          <a:prstGeom prst="rect">
            <a:avLst/>
          </a:prstGeom>
        </p:spPr>
      </p:pic>
      <p:sp>
        <p:nvSpPr>
          <p:cNvPr id="13" name="Shape 8"/>
          <p:cNvSpPr/>
          <p:nvPr/>
        </p:nvSpPr>
        <p:spPr>
          <a:xfrm>
            <a:off x="5186482" y="6414254"/>
            <a:ext cx="4257318" cy="22860"/>
          </a:xfrm>
          <a:prstGeom prst="rect">
            <a:avLst/>
          </a:prstGeom>
          <a:solidFill>
            <a:srgbClr val="8C98CA"/>
          </a:solidFill>
          <a:ln/>
        </p:spPr>
      </p:sp>
      <p:sp>
        <p:nvSpPr>
          <p:cNvPr id="14" name="Text 9"/>
          <p:cNvSpPr/>
          <p:nvPr/>
        </p:nvSpPr>
        <p:spPr>
          <a:xfrm>
            <a:off x="5186482" y="6563201"/>
            <a:ext cx="2581870" cy="3227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커뮤니티 형성</a:t>
            </a:r>
            <a:endParaRPr lang="en-US" sz="2000" dirty="0"/>
          </a:p>
        </p:txBody>
      </p:sp>
      <p:sp>
        <p:nvSpPr>
          <p:cNvPr id="15" name="Text 10"/>
          <p:cNvSpPr/>
          <p:nvPr/>
        </p:nvSpPr>
        <p:spPr>
          <a:xfrm>
            <a:off x="5186482" y="7009805"/>
            <a:ext cx="4257318" cy="330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같은 가치를 추구하는 사람들과의 연결</a:t>
            </a:r>
            <a:endParaRPr lang="en-US" sz="1600" dirty="0"/>
          </a:p>
        </p:txBody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50254" y="6086237"/>
            <a:ext cx="206454" cy="258128"/>
          </a:xfrm>
          <a:prstGeom prst="rect">
            <a:avLst/>
          </a:prstGeom>
        </p:spPr>
      </p:pic>
      <p:sp>
        <p:nvSpPr>
          <p:cNvPr id="17" name="Shape 11"/>
          <p:cNvSpPr/>
          <p:nvPr/>
        </p:nvSpPr>
        <p:spPr>
          <a:xfrm>
            <a:off x="9650254" y="6414254"/>
            <a:ext cx="4257199" cy="22860"/>
          </a:xfrm>
          <a:prstGeom prst="rect">
            <a:avLst/>
          </a:prstGeom>
          <a:solidFill>
            <a:srgbClr val="8C98CA"/>
          </a:solidFill>
          <a:ln/>
        </p:spPr>
      </p:sp>
      <p:sp>
        <p:nvSpPr>
          <p:cNvPr id="18" name="Text 12"/>
          <p:cNvSpPr/>
          <p:nvPr/>
        </p:nvSpPr>
        <p:spPr>
          <a:xfrm>
            <a:off x="9650254" y="6563201"/>
            <a:ext cx="2581870" cy="3227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지속적인 실천</a:t>
            </a:r>
            <a:endParaRPr lang="en-US" sz="2000" dirty="0"/>
          </a:p>
        </p:txBody>
      </p:sp>
      <p:sp>
        <p:nvSpPr>
          <p:cNvPr id="19" name="Text 13"/>
          <p:cNvSpPr/>
          <p:nvPr/>
        </p:nvSpPr>
        <p:spPr>
          <a:xfrm>
            <a:off x="9650254" y="7009805"/>
            <a:ext cx="4257199" cy="330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일상에서의 작은 변화가 큰 차이를 만듭니다</a:t>
            </a:r>
            <a:endParaRPr lang="en-US" sz="16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51109"/>
            <a:ext cx="715613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Green Oasis가 해결하는 문제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857256" y="28615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정보 부족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351967"/>
            <a:ext cx="389870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신뢰할 수 있는 유기농 제품 정보와 생산자 이야기에 대한 접근성 제한</a:t>
            </a:r>
            <a:endParaRPr lang="en-US" sz="17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5633" y="3353991"/>
            <a:ext cx="339328" cy="42422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937790" y="28615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연결 단절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9937790" y="3351967"/>
            <a:ext cx="3898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생산자와 소비자 간의 직접적인 소통 채널 부족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75201" y="3353991"/>
            <a:ext cx="339328" cy="42422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937790" y="53141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소비 어려움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937790" y="5804535"/>
            <a:ext cx="3898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유기농 제품을 어디서 구매하고 어떻게 활용해야 할지에 대한 혼란</a:t>
            </a:r>
            <a:endParaRPr lang="en-US" sz="17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75201" y="5613559"/>
            <a:ext cx="339328" cy="424220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1857256" y="53141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지속성 부족</a:t>
            </a:r>
            <a:endParaRPr lang="en-US" sz="2200" dirty="0"/>
          </a:p>
        </p:txBody>
      </p:sp>
      <p:sp>
        <p:nvSpPr>
          <p:cNvPr id="16" name="Text 8"/>
          <p:cNvSpPr/>
          <p:nvPr/>
        </p:nvSpPr>
        <p:spPr>
          <a:xfrm>
            <a:off x="793790" y="5804535"/>
            <a:ext cx="389870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친환경 소비를 지속적으로 실천하기 위한 동기부여와 커뮤니티 지원 부재</a:t>
            </a:r>
            <a:endParaRPr lang="en-US" sz="1750" dirty="0"/>
          </a:p>
        </p:txBody>
      </p:sp>
      <p:pic>
        <p:nvPicPr>
          <p:cNvPr id="17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8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15633" y="5613559"/>
            <a:ext cx="339328" cy="42422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75680" y="530900"/>
            <a:ext cx="5202793" cy="6032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50"/>
              </a:lnSpc>
              <a:buNone/>
            </a:pPr>
            <a:r>
              <a:rPr lang="en-US" sz="38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Green Oasis의 핵심 가치</a:t>
            </a:r>
            <a:endParaRPr lang="en-US" sz="38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680" y="1640919"/>
            <a:ext cx="6404015" cy="6404015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7558326" y="1640919"/>
            <a:ext cx="6404015" cy="1235035"/>
          </a:xfrm>
          <a:prstGeom prst="roundRect">
            <a:avLst>
              <a:gd name="adj" fmla="val 8885"/>
            </a:avLst>
          </a:prstGeom>
          <a:solidFill>
            <a:srgbClr val="080E26"/>
          </a:solidFill>
          <a:ln w="22860">
            <a:solidFill>
              <a:srgbClr val="414A70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7535466" y="1640919"/>
            <a:ext cx="91440" cy="1235035"/>
          </a:xfrm>
          <a:prstGeom prst="roundRect">
            <a:avLst>
              <a:gd name="adj" fmla="val 88675"/>
            </a:avLst>
          </a:prstGeom>
          <a:solidFill>
            <a:srgbClr val="8C98CA"/>
          </a:solidFill>
          <a:ln/>
        </p:spPr>
      </p:sp>
      <p:sp>
        <p:nvSpPr>
          <p:cNvPr id="6" name="Text 3"/>
          <p:cNvSpPr/>
          <p:nvPr/>
        </p:nvSpPr>
        <p:spPr>
          <a:xfrm>
            <a:off x="7842766" y="1856780"/>
            <a:ext cx="2413159" cy="3015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8C98CA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신뢰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7842766" y="2351365"/>
            <a:ext cx="5903714" cy="3087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인증 및 출처 표시를 통해 사용자 간의 투명한 신뢰 관계 구축</a:t>
            </a:r>
            <a:endParaRPr lang="en-US" sz="1500" dirty="0"/>
          </a:p>
        </p:txBody>
      </p:sp>
      <p:sp>
        <p:nvSpPr>
          <p:cNvPr id="8" name="Shape 5"/>
          <p:cNvSpPr/>
          <p:nvPr/>
        </p:nvSpPr>
        <p:spPr>
          <a:xfrm>
            <a:off x="7558326" y="3068955"/>
            <a:ext cx="6404015" cy="1235035"/>
          </a:xfrm>
          <a:prstGeom prst="roundRect">
            <a:avLst>
              <a:gd name="adj" fmla="val 8885"/>
            </a:avLst>
          </a:prstGeom>
          <a:solidFill>
            <a:srgbClr val="080E26"/>
          </a:solidFill>
          <a:ln w="22860">
            <a:solidFill>
              <a:srgbClr val="414A70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7535466" y="3068955"/>
            <a:ext cx="91440" cy="1235035"/>
          </a:xfrm>
          <a:prstGeom prst="roundRect">
            <a:avLst>
              <a:gd name="adj" fmla="val 88675"/>
            </a:avLst>
          </a:prstGeom>
          <a:solidFill>
            <a:srgbClr val="8C98CA"/>
          </a:solidFill>
          <a:ln/>
        </p:spPr>
      </p:sp>
      <p:sp>
        <p:nvSpPr>
          <p:cNvPr id="10" name="Text 7"/>
          <p:cNvSpPr/>
          <p:nvPr/>
        </p:nvSpPr>
        <p:spPr>
          <a:xfrm>
            <a:off x="7842766" y="3284815"/>
            <a:ext cx="2413159" cy="3015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8C98CA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편의</a:t>
            </a:r>
            <a:endParaRPr lang="en-US" sz="1900" dirty="0"/>
          </a:p>
        </p:txBody>
      </p:sp>
      <p:sp>
        <p:nvSpPr>
          <p:cNvPr id="11" name="Text 8"/>
          <p:cNvSpPr/>
          <p:nvPr/>
        </p:nvSpPr>
        <p:spPr>
          <a:xfrm>
            <a:off x="7842766" y="3779401"/>
            <a:ext cx="5903714" cy="3087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레시피와 제품 간의 연동으로 간편한 유기농 소비 경험 제공</a:t>
            </a:r>
            <a:endParaRPr lang="en-US" sz="1500" dirty="0"/>
          </a:p>
        </p:txBody>
      </p:sp>
      <p:sp>
        <p:nvSpPr>
          <p:cNvPr id="12" name="Shape 9"/>
          <p:cNvSpPr/>
          <p:nvPr/>
        </p:nvSpPr>
        <p:spPr>
          <a:xfrm>
            <a:off x="7558326" y="4496991"/>
            <a:ext cx="6404015" cy="1235035"/>
          </a:xfrm>
          <a:prstGeom prst="roundRect">
            <a:avLst>
              <a:gd name="adj" fmla="val 8885"/>
            </a:avLst>
          </a:prstGeom>
          <a:solidFill>
            <a:srgbClr val="080E26"/>
          </a:solidFill>
          <a:ln w="22860">
            <a:solidFill>
              <a:srgbClr val="414A70"/>
            </a:solidFill>
            <a:prstDash val="solid"/>
          </a:ln>
        </p:spPr>
      </p:sp>
      <p:sp>
        <p:nvSpPr>
          <p:cNvPr id="13" name="Shape 10"/>
          <p:cNvSpPr/>
          <p:nvPr/>
        </p:nvSpPr>
        <p:spPr>
          <a:xfrm>
            <a:off x="7535466" y="4496991"/>
            <a:ext cx="91440" cy="1235035"/>
          </a:xfrm>
          <a:prstGeom prst="roundRect">
            <a:avLst>
              <a:gd name="adj" fmla="val 88675"/>
            </a:avLst>
          </a:prstGeom>
          <a:solidFill>
            <a:srgbClr val="8C98CA"/>
          </a:solidFill>
          <a:ln/>
        </p:spPr>
      </p:sp>
      <p:sp>
        <p:nvSpPr>
          <p:cNvPr id="14" name="Text 11"/>
          <p:cNvSpPr/>
          <p:nvPr/>
        </p:nvSpPr>
        <p:spPr>
          <a:xfrm>
            <a:off x="7842766" y="4712851"/>
            <a:ext cx="2413159" cy="3015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8C98CA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참여</a:t>
            </a:r>
            <a:endParaRPr lang="en-US" sz="1900" dirty="0"/>
          </a:p>
        </p:txBody>
      </p:sp>
      <p:sp>
        <p:nvSpPr>
          <p:cNvPr id="15" name="Text 12"/>
          <p:cNvSpPr/>
          <p:nvPr/>
        </p:nvSpPr>
        <p:spPr>
          <a:xfrm>
            <a:off x="7842766" y="5207437"/>
            <a:ext cx="5903714" cy="3087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챌린지, 후기, 이벤트를 통한 사용자 참여와 실천 독려</a:t>
            </a:r>
            <a:endParaRPr lang="en-US" sz="1500" dirty="0"/>
          </a:p>
        </p:txBody>
      </p:sp>
      <p:sp>
        <p:nvSpPr>
          <p:cNvPr id="16" name="Shape 13"/>
          <p:cNvSpPr/>
          <p:nvPr/>
        </p:nvSpPr>
        <p:spPr>
          <a:xfrm>
            <a:off x="7558326" y="5925026"/>
            <a:ext cx="6404015" cy="1235035"/>
          </a:xfrm>
          <a:prstGeom prst="roundRect">
            <a:avLst>
              <a:gd name="adj" fmla="val 8885"/>
            </a:avLst>
          </a:prstGeom>
          <a:solidFill>
            <a:srgbClr val="080E26"/>
          </a:solidFill>
          <a:ln w="22860">
            <a:solidFill>
              <a:srgbClr val="414A70"/>
            </a:solidFill>
            <a:prstDash val="solid"/>
          </a:ln>
        </p:spPr>
      </p:sp>
      <p:sp>
        <p:nvSpPr>
          <p:cNvPr id="17" name="Shape 14"/>
          <p:cNvSpPr/>
          <p:nvPr/>
        </p:nvSpPr>
        <p:spPr>
          <a:xfrm>
            <a:off x="7535466" y="5925026"/>
            <a:ext cx="91440" cy="1235035"/>
          </a:xfrm>
          <a:prstGeom prst="roundRect">
            <a:avLst>
              <a:gd name="adj" fmla="val 88675"/>
            </a:avLst>
          </a:prstGeom>
          <a:solidFill>
            <a:srgbClr val="8C98CA"/>
          </a:solidFill>
          <a:ln/>
        </p:spPr>
      </p:sp>
      <p:sp>
        <p:nvSpPr>
          <p:cNvPr id="18" name="Text 15"/>
          <p:cNvSpPr/>
          <p:nvPr/>
        </p:nvSpPr>
        <p:spPr>
          <a:xfrm>
            <a:off x="7842766" y="6140887"/>
            <a:ext cx="2413159" cy="3015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8C98CA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지속성</a:t>
            </a:r>
            <a:endParaRPr lang="en-US" sz="1900" dirty="0"/>
          </a:p>
        </p:txBody>
      </p:sp>
      <p:sp>
        <p:nvSpPr>
          <p:cNvPr id="19" name="Text 16"/>
          <p:cNvSpPr/>
          <p:nvPr/>
        </p:nvSpPr>
        <p:spPr>
          <a:xfrm>
            <a:off x="7842766" y="6635472"/>
            <a:ext cx="5903714" cy="3087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구독 서비스와 포인트 시스템으로 지속 가능한 소비 지원</a:t>
            </a:r>
            <a:endParaRPr lang="en-US" sz="15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904042"/>
            <a:ext cx="622256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생산자-소비자 연결 서비스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1952982"/>
            <a:ext cx="1134070" cy="166985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154674" y="217979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생산자 프로필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154674" y="2670215"/>
            <a:ext cx="619553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농장 정보, 유기농 인증, 생산자 스토리와 철학을 담은 프로필 페이지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3622834"/>
            <a:ext cx="1134070" cy="136088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154674" y="38496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브이로그 &amp; 인터뷰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154674" y="4340066"/>
            <a:ext cx="61955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농장 일상과 생산 과정을 생생하게 전달하는 영상 콘텐츠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4983718"/>
            <a:ext cx="1134070" cy="136088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154674" y="52105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직거래 기회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2154674" y="5700951"/>
            <a:ext cx="61955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중간 유통 과정 없이 생산자로부터 직접 구매할 수 있는 연결 채널</a:t>
            </a:r>
            <a:endParaRPr lang="en-US" sz="1750" dirty="0"/>
          </a:p>
        </p:txBody>
      </p:sp>
      <p:sp>
        <p:nvSpPr>
          <p:cNvPr id="13" name="Text 7"/>
          <p:cNvSpPr/>
          <p:nvPr/>
        </p:nvSpPr>
        <p:spPr>
          <a:xfrm>
            <a:off x="793790" y="6599753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소비자는 누가, 어떻게 생산하는지 확인하며 더 신뢰할 수 있는 구매 결정을 할 수 있습니다.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071" y="595551"/>
            <a:ext cx="5414963" cy="676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스마트 쇼핑 경험</a:t>
            </a:r>
            <a:endParaRPr lang="en-US" sz="4250" dirty="0"/>
          </a:p>
        </p:txBody>
      </p:sp>
      <p:sp>
        <p:nvSpPr>
          <p:cNvPr id="3" name="Shape 1"/>
          <p:cNvSpPr/>
          <p:nvPr/>
        </p:nvSpPr>
        <p:spPr>
          <a:xfrm>
            <a:off x="758071" y="1840825"/>
            <a:ext cx="3720227" cy="2042755"/>
          </a:xfrm>
          <a:prstGeom prst="roundRect">
            <a:avLst>
              <a:gd name="adj" fmla="val 4453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982266" y="2065020"/>
            <a:ext cx="2707481" cy="3383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레시피 + 장바구니 연동</a:t>
            </a:r>
            <a:endParaRPr lang="en-US" sz="2100" dirty="0"/>
          </a:p>
        </p:txBody>
      </p:sp>
      <p:sp>
        <p:nvSpPr>
          <p:cNvPr id="5" name="Text 3"/>
          <p:cNvSpPr/>
          <p:nvPr/>
        </p:nvSpPr>
        <p:spPr>
          <a:xfrm>
            <a:off x="982266" y="2619970"/>
            <a:ext cx="3271838" cy="1039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마음에 드는 레시피의 재료를 클릭 한 번으로 장바구니에 담을 수 있는 편리한 기능</a:t>
            </a:r>
            <a:endParaRPr lang="en-US" sz="1700" dirty="0"/>
          </a:p>
        </p:txBody>
      </p:sp>
      <p:sp>
        <p:nvSpPr>
          <p:cNvPr id="6" name="Shape 4"/>
          <p:cNvSpPr/>
          <p:nvPr/>
        </p:nvSpPr>
        <p:spPr>
          <a:xfrm>
            <a:off x="4694873" y="1840825"/>
            <a:ext cx="3720346" cy="2042755"/>
          </a:xfrm>
          <a:prstGeom prst="roundRect">
            <a:avLst>
              <a:gd name="adj" fmla="val 4453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4919067" y="2065020"/>
            <a:ext cx="2707481" cy="3383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유기농 제품 구독 서비스</a:t>
            </a:r>
            <a:endParaRPr lang="en-US" sz="2100" dirty="0"/>
          </a:p>
        </p:txBody>
      </p:sp>
      <p:sp>
        <p:nvSpPr>
          <p:cNvPr id="8" name="Text 6"/>
          <p:cNvSpPr/>
          <p:nvPr/>
        </p:nvSpPr>
        <p:spPr>
          <a:xfrm>
            <a:off x="4919067" y="2619970"/>
            <a:ext cx="3271957" cy="1039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정기적으로 필요한 유기농 제품을 자동으로 받아볼 수 있는 맞춤형 구독 시스템</a:t>
            </a:r>
            <a:endParaRPr lang="en-US" sz="1700" dirty="0"/>
          </a:p>
        </p:txBody>
      </p:sp>
      <p:sp>
        <p:nvSpPr>
          <p:cNvPr id="9" name="Shape 7"/>
          <p:cNvSpPr/>
          <p:nvPr/>
        </p:nvSpPr>
        <p:spPr>
          <a:xfrm>
            <a:off x="758071" y="4100155"/>
            <a:ext cx="7657148" cy="1349812"/>
          </a:xfrm>
          <a:prstGeom prst="roundRect">
            <a:avLst>
              <a:gd name="adj" fmla="val 6740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982266" y="4324350"/>
            <a:ext cx="2707481" cy="3383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AI 기반 맞춤 추천</a:t>
            </a:r>
            <a:endParaRPr lang="en-US" sz="2100" dirty="0"/>
          </a:p>
        </p:txBody>
      </p:sp>
      <p:sp>
        <p:nvSpPr>
          <p:cNvPr id="11" name="Text 9"/>
          <p:cNvSpPr/>
          <p:nvPr/>
        </p:nvSpPr>
        <p:spPr>
          <a:xfrm>
            <a:off x="982266" y="4879300"/>
            <a:ext cx="7208758" cy="346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MBTI, 취향, 소비 이력을 분석하여 사용자에게 적합한 제품과 레시피 제안</a:t>
            </a:r>
            <a:endParaRPr lang="en-US" sz="1700" dirty="0"/>
          </a:p>
        </p:txBody>
      </p:sp>
      <p:pic>
        <p:nvPicPr>
          <p:cNvPr id="1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1238" y="1840825"/>
            <a:ext cx="4928592" cy="4928592"/>
          </a:xfrm>
          <a:prstGeom prst="rect">
            <a:avLst/>
          </a:prstGeom>
        </p:spPr>
      </p:pic>
      <p:sp>
        <p:nvSpPr>
          <p:cNvPr id="13" name="Text 10"/>
          <p:cNvSpPr/>
          <p:nvPr/>
        </p:nvSpPr>
        <p:spPr>
          <a:xfrm>
            <a:off x="8951238" y="7013019"/>
            <a:ext cx="4928592" cy="6929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원하는 유기농 제품을 더 스마트하고 편리하게 구매할 수 있습니다.</a:t>
            </a:r>
            <a:endParaRPr lang="en-US" sz="17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49479"/>
            <a:ext cx="715696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친환경 라이프스타일 정보 허브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711887"/>
            <a:ext cx="2994184" cy="185046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484584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유기농 생활 팁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5336262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친환경 세제, 화장품 등 일상생활에서 실천할 수 있는 유기농 라이프스타일 정보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5893" y="2711887"/>
            <a:ext cx="2994184" cy="1850469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35893" y="484584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인증 정보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235893" y="5336262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유기농 인증 제도와 프로세스에 대한 명확한 안내로 현명한 소비 결정 지원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7995" y="2711887"/>
            <a:ext cx="2994184" cy="1850469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677995" y="484584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이벤트 &amp; 모임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677995" y="5336262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유기농 박람회, 농장 방문 등 오프라인 활동으로 커뮤니티 활성화</a:t>
            </a:r>
            <a:endParaRPr lang="en-US" sz="1750" dirty="0"/>
          </a:p>
        </p:txBody>
      </p:sp>
      <p:sp>
        <p:nvSpPr>
          <p:cNvPr id="12" name="Text 7"/>
          <p:cNvSpPr/>
          <p:nvPr/>
        </p:nvSpPr>
        <p:spPr>
          <a:xfrm>
            <a:off x="793790" y="631721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유기농 라이프스타일에 필요한 모든 정보를 한곳에서 편리하게 확인할 수 있습니다.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29471" y="416004"/>
            <a:ext cx="4509016" cy="4727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00"/>
              </a:lnSpc>
              <a:buNone/>
            </a:pPr>
            <a:r>
              <a:rPr lang="en-US" sz="29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지속 가능한 소비 장려 시스템</a:t>
            </a:r>
            <a:endParaRPr lang="en-US" sz="2950" dirty="0"/>
          </a:p>
        </p:txBody>
      </p:sp>
      <p:sp>
        <p:nvSpPr>
          <p:cNvPr id="3" name="Text 1"/>
          <p:cNvSpPr/>
          <p:nvPr/>
        </p:nvSpPr>
        <p:spPr>
          <a:xfrm>
            <a:off x="529471" y="1266944"/>
            <a:ext cx="1891189" cy="2363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50" dirty="0">
                <a:solidFill>
                  <a:srgbClr val="8C98CA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친환경 포인트 시스템</a:t>
            </a:r>
            <a:endParaRPr lang="en-US" sz="1450" dirty="0"/>
          </a:p>
        </p:txBody>
      </p:sp>
      <p:sp>
        <p:nvSpPr>
          <p:cNvPr id="4" name="Text 2"/>
          <p:cNvSpPr/>
          <p:nvPr/>
        </p:nvSpPr>
        <p:spPr>
          <a:xfrm>
            <a:off x="529471" y="1654493"/>
            <a:ext cx="6601182" cy="2420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1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유기농 제품 구매, 커뮤니티 활동, 환경 보호 행동에 따라 그린 포인트 적립</a:t>
            </a:r>
            <a:endParaRPr lang="en-US" sz="1150" dirty="0"/>
          </a:p>
        </p:txBody>
      </p:sp>
      <p:sp>
        <p:nvSpPr>
          <p:cNvPr id="5" name="Text 3"/>
          <p:cNvSpPr/>
          <p:nvPr/>
        </p:nvSpPr>
        <p:spPr>
          <a:xfrm>
            <a:off x="529471" y="2032635"/>
            <a:ext cx="6601182" cy="2420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1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적립된 포인트는 할인 혜택이나 나무 심기 등 환경 기부에 활용 가능</a:t>
            </a:r>
            <a:endParaRPr lang="en-US" sz="115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471" y="2444829"/>
            <a:ext cx="6601182" cy="6601182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7507367" y="1266944"/>
            <a:ext cx="1891189" cy="2363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50" dirty="0">
                <a:solidFill>
                  <a:srgbClr val="8C98CA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지속 가능성 지수</a:t>
            </a:r>
            <a:endParaRPr lang="en-US" sz="1450" dirty="0"/>
          </a:p>
        </p:txBody>
      </p:sp>
      <p:sp>
        <p:nvSpPr>
          <p:cNvPr id="8" name="Text 5"/>
          <p:cNvSpPr/>
          <p:nvPr/>
        </p:nvSpPr>
        <p:spPr>
          <a:xfrm>
            <a:off x="7507367" y="1654493"/>
            <a:ext cx="6601182" cy="2420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1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각 제품의 탄소 발자국, 포장재 재활용 가능성 등을 표시하는 친환경 점수</a:t>
            </a:r>
            <a:endParaRPr lang="en-US" sz="1150" dirty="0"/>
          </a:p>
        </p:txBody>
      </p:sp>
      <p:sp>
        <p:nvSpPr>
          <p:cNvPr id="9" name="Text 6"/>
          <p:cNvSpPr/>
          <p:nvPr/>
        </p:nvSpPr>
        <p:spPr>
          <a:xfrm>
            <a:off x="7507367" y="2032635"/>
            <a:ext cx="6601182" cy="2420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1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소비자가 환경 영향을 고려한 구매 결정을 내릴 수 있도록 지원</a:t>
            </a:r>
            <a:endParaRPr lang="en-US" sz="1150" dirty="0"/>
          </a:p>
        </p:txBody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7367" y="2444829"/>
            <a:ext cx="6601182" cy="660118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06252" y="888802"/>
            <a:ext cx="6962656" cy="642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커뮤니티 챌린지로 함께 성장하기</a:t>
            </a:r>
            <a:endParaRPr lang="en-US" sz="4000" dirty="0"/>
          </a:p>
        </p:txBody>
      </p:sp>
      <p:sp>
        <p:nvSpPr>
          <p:cNvPr id="4" name="Shape 1"/>
          <p:cNvSpPr/>
          <p:nvPr/>
        </p:nvSpPr>
        <p:spPr>
          <a:xfrm>
            <a:off x="6437590" y="1839992"/>
            <a:ext cx="22860" cy="4940260"/>
          </a:xfrm>
          <a:prstGeom prst="roundRect">
            <a:avLst>
              <a:gd name="adj" fmla="val 377904"/>
            </a:avLst>
          </a:prstGeom>
          <a:solidFill>
            <a:srgbClr val="414A70"/>
          </a:solidFill>
          <a:ln/>
        </p:spPr>
      </p:sp>
      <p:sp>
        <p:nvSpPr>
          <p:cNvPr id="5" name="Shape 2"/>
          <p:cNvSpPr/>
          <p:nvPr/>
        </p:nvSpPr>
        <p:spPr>
          <a:xfrm>
            <a:off x="6646128" y="2059900"/>
            <a:ext cx="616982" cy="22860"/>
          </a:xfrm>
          <a:prstGeom prst="roundRect">
            <a:avLst>
              <a:gd name="adj" fmla="val 377904"/>
            </a:avLst>
          </a:prstGeom>
          <a:solidFill>
            <a:srgbClr val="414A70"/>
          </a:solidFill>
          <a:ln/>
        </p:spPr>
      </p:sp>
      <p:sp>
        <p:nvSpPr>
          <p:cNvPr id="6" name="Shape 3"/>
          <p:cNvSpPr/>
          <p:nvPr/>
        </p:nvSpPr>
        <p:spPr>
          <a:xfrm>
            <a:off x="6206192" y="1839992"/>
            <a:ext cx="462796" cy="462796"/>
          </a:xfrm>
          <a:prstGeom prst="roundRect">
            <a:avLst>
              <a:gd name="adj" fmla="val 18667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283285" y="1878509"/>
            <a:ext cx="308491" cy="3856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1</a:t>
            </a:r>
            <a:endParaRPr lang="en-US" sz="2400" dirty="0"/>
          </a:p>
        </p:txBody>
      </p:sp>
      <p:sp>
        <p:nvSpPr>
          <p:cNvPr id="8" name="Text 5"/>
          <p:cNvSpPr/>
          <p:nvPr/>
        </p:nvSpPr>
        <p:spPr>
          <a:xfrm>
            <a:off x="7466052" y="1910596"/>
            <a:ext cx="2571036" cy="3212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챌린지 선택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7466052" y="2355175"/>
            <a:ext cx="6444496" cy="6581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"한 달 동안 플라스틱 줄이기", "비건 요리 5일 도전" 등 다양한 친환경 미션 중 선택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6646128" y="3644622"/>
            <a:ext cx="616982" cy="22860"/>
          </a:xfrm>
          <a:prstGeom prst="roundRect">
            <a:avLst>
              <a:gd name="adj" fmla="val 377904"/>
            </a:avLst>
          </a:prstGeom>
          <a:solidFill>
            <a:srgbClr val="414A70"/>
          </a:solidFill>
          <a:ln/>
        </p:spPr>
      </p:sp>
      <p:sp>
        <p:nvSpPr>
          <p:cNvPr id="11" name="Shape 8"/>
          <p:cNvSpPr/>
          <p:nvPr/>
        </p:nvSpPr>
        <p:spPr>
          <a:xfrm>
            <a:off x="6206192" y="3424714"/>
            <a:ext cx="462796" cy="462796"/>
          </a:xfrm>
          <a:prstGeom prst="roundRect">
            <a:avLst>
              <a:gd name="adj" fmla="val 18667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283285" y="3463230"/>
            <a:ext cx="308491" cy="3856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2</a:t>
            </a:r>
            <a:endParaRPr lang="en-US" sz="2400" dirty="0"/>
          </a:p>
        </p:txBody>
      </p:sp>
      <p:sp>
        <p:nvSpPr>
          <p:cNvPr id="13" name="Text 10"/>
          <p:cNvSpPr/>
          <p:nvPr/>
        </p:nvSpPr>
        <p:spPr>
          <a:xfrm>
            <a:off x="7466052" y="3495318"/>
            <a:ext cx="2571036" cy="3212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실천 &amp; 인증</a:t>
            </a:r>
            <a:endParaRPr lang="en-US" sz="2000" dirty="0"/>
          </a:p>
        </p:txBody>
      </p:sp>
      <p:sp>
        <p:nvSpPr>
          <p:cNvPr id="14" name="Text 11"/>
          <p:cNvSpPr/>
          <p:nvPr/>
        </p:nvSpPr>
        <p:spPr>
          <a:xfrm>
            <a:off x="7466052" y="3939897"/>
            <a:ext cx="6444496" cy="3290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일상에서 챌린지를 실천하고 사진이나 글로 커뮤니티에 인증</a:t>
            </a: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6646128" y="4900255"/>
            <a:ext cx="616982" cy="22860"/>
          </a:xfrm>
          <a:prstGeom prst="roundRect">
            <a:avLst>
              <a:gd name="adj" fmla="val 377904"/>
            </a:avLst>
          </a:prstGeom>
          <a:solidFill>
            <a:srgbClr val="414A70"/>
          </a:solidFill>
          <a:ln/>
        </p:spPr>
      </p:sp>
      <p:sp>
        <p:nvSpPr>
          <p:cNvPr id="16" name="Shape 13"/>
          <p:cNvSpPr/>
          <p:nvPr/>
        </p:nvSpPr>
        <p:spPr>
          <a:xfrm>
            <a:off x="6206192" y="4680347"/>
            <a:ext cx="462796" cy="462796"/>
          </a:xfrm>
          <a:prstGeom prst="roundRect">
            <a:avLst>
              <a:gd name="adj" fmla="val 18667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6283285" y="4718864"/>
            <a:ext cx="308491" cy="3856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3</a:t>
            </a:r>
            <a:endParaRPr lang="en-US" sz="2400" dirty="0"/>
          </a:p>
        </p:txBody>
      </p:sp>
      <p:sp>
        <p:nvSpPr>
          <p:cNvPr id="18" name="Text 15"/>
          <p:cNvSpPr/>
          <p:nvPr/>
        </p:nvSpPr>
        <p:spPr>
          <a:xfrm>
            <a:off x="7466052" y="4750951"/>
            <a:ext cx="2571036" cy="3212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응원 &amp; 피드백</a:t>
            </a:r>
            <a:endParaRPr lang="en-US" sz="2000" dirty="0"/>
          </a:p>
        </p:txBody>
      </p:sp>
      <p:sp>
        <p:nvSpPr>
          <p:cNvPr id="19" name="Text 16"/>
          <p:cNvSpPr/>
          <p:nvPr/>
        </p:nvSpPr>
        <p:spPr>
          <a:xfrm>
            <a:off x="7466052" y="5195530"/>
            <a:ext cx="6444496" cy="3290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다른 회원들과 서로의 도전을 응원하고 유용한 팁 공유</a:t>
            </a:r>
            <a:endParaRPr lang="en-US" sz="1600" dirty="0"/>
          </a:p>
        </p:txBody>
      </p:sp>
      <p:sp>
        <p:nvSpPr>
          <p:cNvPr id="20" name="Shape 17"/>
          <p:cNvSpPr/>
          <p:nvPr/>
        </p:nvSpPr>
        <p:spPr>
          <a:xfrm>
            <a:off x="6646128" y="6155888"/>
            <a:ext cx="616982" cy="22860"/>
          </a:xfrm>
          <a:prstGeom prst="roundRect">
            <a:avLst>
              <a:gd name="adj" fmla="val 377904"/>
            </a:avLst>
          </a:prstGeom>
          <a:solidFill>
            <a:srgbClr val="414A70"/>
          </a:solidFill>
          <a:ln/>
        </p:spPr>
      </p:sp>
      <p:sp>
        <p:nvSpPr>
          <p:cNvPr id="21" name="Shape 18"/>
          <p:cNvSpPr/>
          <p:nvPr/>
        </p:nvSpPr>
        <p:spPr>
          <a:xfrm>
            <a:off x="6206192" y="5935980"/>
            <a:ext cx="462796" cy="462796"/>
          </a:xfrm>
          <a:prstGeom prst="roundRect">
            <a:avLst>
              <a:gd name="adj" fmla="val 18667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22" name="Text 19"/>
          <p:cNvSpPr/>
          <p:nvPr/>
        </p:nvSpPr>
        <p:spPr>
          <a:xfrm>
            <a:off x="6283285" y="5974497"/>
            <a:ext cx="308491" cy="3856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4</a:t>
            </a:r>
            <a:endParaRPr lang="en-US" sz="2400" dirty="0"/>
          </a:p>
        </p:txBody>
      </p:sp>
      <p:sp>
        <p:nvSpPr>
          <p:cNvPr id="23" name="Text 20"/>
          <p:cNvSpPr/>
          <p:nvPr/>
        </p:nvSpPr>
        <p:spPr>
          <a:xfrm>
            <a:off x="7466052" y="6006584"/>
            <a:ext cx="2571036" cy="3212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성취 &amp; 보상</a:t>
            </a:r>
            <a:endParaRPr lang="en-US" sz="2000" dirty="0"/>
          </a:p>
        </p:txBody>
      </p:sp>
      <p:sp>
        <p:nvSpPr>
          <p:cNvPr id="24" name="Text 21"/>
          <p:cNvSpPr/>
          <p:nvPr/>
        </p:nvSpPr>
        <p:spPr>
          <a:xfrm>
            <a:off x="7466052" y="6451163"/>
            <a:ext cx="6444496" cy="3290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챌린지 달성 시 특별 배지 획득 및 랭킹 시스템으로 동기부여</a:t>
            </a:r>
            <a:endParaRPr lang="en-US" sz="1600" dirty="0"/>
          </a:p>
        </p:txBody>
      </p:sp>
      <p:sp>
        <p:nvSpPr>
          <p:cNvPr id="25" name="Text 22"/>
          <p:cNvSpPr/>
          <p:nvPr/>
        </p:nvSpPr>
        <p:spPr>
          <a:xfrm>
            <a:off x="6206252" y="7011591"/>
            <a:ext cx="7704296" cy="3290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혼자서는 어려운 친환경 습관도 커뮤니티와 함께라면 즐겁게 지속할 수 있습니다.</a:t>
            </a:r>
            <a:endParaRPr lang="en-US" sz="16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7829" y="908209"/>
            <a:ext cx="5198864" cy="6498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40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Green Oasis의 차별점</a:t>
            </a:r>
            <a:endParaRPr lang="en-US" sz="4050" dirty="0"/>
          </a:p>
        </p:txBody>
      </p:sp>
      <p:sp>
        <p:nvSpPr>
          <p:cNvPr id="3" name="Shape 1"/>
          <p:cNvSpPr/>
          <p:nvPr/>
        </p:nvSpPr>
        <p:spPr>
          <a:xfrm>
            <a:off x="727829" y="2285762"/>
            <a:ext cx="6483429" cy="1532811"/>
          </a:xfrm>
          <a:prstGeom prst="roundRect">
            <a:avLst>
              <a:gd name="adj" fmla="val 7159"/>
            </a:avLst>
          </a:prstGeom>
          <a:solidFill>
            <a:srgbClr val="080E26"/>
          </a:solidFill>
          <a:ln/>
        </p:spPr>
      </p:sp>
      <p:sp>
        <p:nvSpPr>
          <p:cNvPr id="4" name="Shape 2"/>
          <p:cNvSpPr/>
          <p:nvPr/>
        </p:nvSpPr>
        <p:spPr>
          <a:xfrm>
            <a:off x="727829" y="2262902"/>
            <a:ext cx="6483429" cy="91440"/>
          </a:xfrm>
          <a:prstGeom prst="roundRect">
            <a:avLst>
              <a:gd name="adj" fmla="val 95519"/>
            </a:avLst>
          </a:prstGeom>
          <a:solidFill>
            <a:srgbClr val="8C98CA"/>
          </a:solidFill>
          <a:ln/>
        </p:spPr>
      </p:sp>
      <p:sp>
        <p:nvSpPr>
          <p:cNvPr id="5" name="Shape 3"/>
          <p:cNvSpPr/>
          <p:nvPr/>
        </p:nvSpPr>
        <p:spPr>
          <a:xfrm>
            <a:off x="3657660" y="1973937"/>
            <a:ext cx="623768" cy="623768"/>
          </a:xfrm>
          <a:prstGeom prst="roundRect">
            <a:avLst>
              <a:gd name="adj" fmla="val 146593"/>
            </a:avLst>
          </a:prstGeom>
          <a:solidFill>
            <a:srgbClr val="8C98CA"/>
          </a:solidFill>
          <a:ln/>
        </p:spPr>
      </p:sp>
      <p:sp>
        <p:nvSpPr>
          <p:cNvPr id="6" name="Text 4"/>
          <p:cNvSpPr/>
          <p:nvPr/>
        </p:nvSpPr>
        <p:spPr>
          <a:xfrm>
            <a:off x="3844826" y="2129909"/>
            <a:ext cx="249436" cy="311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50" dirty="0">
                <a:solidFill>
                  <a:srgbClr val="000000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1</a:t>
            </a:r>
            <a:endParaRPr lang="en-US" sz="1950" dirty="0"/>
          </a:p>
        </p:txBody>
      </p:sp>
      <p:sp>
        <p:nvSpPr>
          <p:cNvPr id="7" name="Text 5"/>
          <p:cNvSpPr/>
          <p:nvPr/>
        </p:nvSpPr>
        <p:spPr>
          <a:xfrm>
            <a:off x="958572" y="2805589"/>
            <a:ext cx="2599372" cy="324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통합 플랫폼</a:t>
            </a:r>
            <a:endParaRPr lang="en-US" sz="2000" dirty="0"/>
          </a:p>
        </p:txBody>
      </p:sp>
      <p:sp>
        <p:nvSpPr>
          <p:cNvPr id="8" name="Text 6"/>
          <p:cNvSpPr/>
          <p:nvPr/>
        </p:nvSpPr>
        <p:spPr>
          <a:xfrm>
            <a:off x="958572" y="3255050"/>
            <a:ext cx="6021943" cy="332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유기농 정보, 커뮤니티, 쇼핑, 레시피가 하나로 연결된 올인원 서비스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7419142" y="2285762"/>
            <a:ext cx="6483429" cy="1532811"/>
          </a:xfrm>
          <a:prstGeom prst="roundRect">
            <a:avLst>
              <a:gd name="adj" fmla="val 7159"/>
            </a:avLst>
          </a:prstGeom>
          <a:solidFill>
            <a:srgbClr val="080E26"/>
          </a:solidFill>
          <a:ln/>
        </p:spPr>
      </p:sp>
      <p:sp>
        <p:nvSpPr>
          <p:cNvPr id="10" name="Shape 8"/>
          <p:cNvSpPr/>
          <p:nvPr/>
        </p:nvSpPr>
        <p:spPr>
          <a:xfrm>
            <a:off x="7419142" y="2262902"/>
            <a:ext cx="6483429" cy="91440"/>
          </a:xfrm>
          <a:prstGeom prst="roundRect">
            <a:avLst>
              <a:gd name="adj" fmla="val 95519"/>
            </a:avLst>
          </a:prstGeom>
          <a:solidFill>
            <a:srgbClr val="8C98CA"/>
          </a:solidFill>
          <a:ln/>
        </p:spPr>
      </p:sp>
      <p:sp>
        <p:nvSpPr>
          <p:cNvPr id="11" name="Shape 9"/>
          <p:cNvSpPr/>
          <p:nvPr/>
        </p:nvSpPr>
        <p:spPr>
          <a:xfrm>
            <a:off x="10348972" y="1973937"/>
            <a:ext cx="623768" cy="623768"/>
          </a:xfrm>
          <a:prstGeom prst="roundRect">
            <a:avLst>
              <a:gd name="adj" fmla="val 146593"/>
            </a:avLst>
          </a:prstGeom>
          <a:solidFill>
            <a:srgbClr val="8C98CA"/>
          </a:solidFill>
          <a:ln/>
        </p:spPr>
      </p:sp>
      <p:sp>
        <p:nvSpPr>
          <p:cNvPr id="12" name="Text 10"/>
          <p:cNvSpPr/>
          <p:nvPr/>
        </p:nvSpPr>
        <p:spPr>
          <a:xfrm>
            <a:off x="10536138" y="2129909"/>
            <a:ext cx="249436" cy="311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50" dirty="0">
                <a:solidFill>
                  <a:srgbClr val="000000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2</a:t>
            </a:r>
            <a:endParaRPr lang="en-US" sz="1950" dirty="0"/>
          </a:p>
        </p:txBody>
      </p:sp>
      <p:sp>
        <p:nvSpPr>
          <p:cNvPr id="13" name="Text 11"/>
          <p:cNvSpPr/>
          <p:nvPr/>
        </p:nvSpPr>
        <p:spPr>
          <a:xfrm>
            <a:off x="7649885" y="2805589"/>
            <a:ext cx="2599372" cy="324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투명한 정보</a:t>
            </a:r>
            <a:endParaRPr lang="en-US" sz="2000" dirty="0"/>
          </a:p>
        </p:txBody>
      </p:sp>
      <p:sp>
        <p:nvSpPr>
          <p:cNvPr id="14" name="Text 12"/>
          <p:cNvSpPr/>
          <p:nvPr/>
        </p:nvSpPr>
        <p:spPr>
          <a:xfrm>
            <a:off x="7649885" y="3255050"/>
            <a:ext cx="6021943" cy="332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생산자 스토리와 인증 정보로 신뢰할 수 있는 유기농 제품 선택 가능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727829" y="4338280"/>
            <a:ext cx="6483429" cy="1532811"/>
          </a:xfrm>
          <a:prstGeom prst="roundRect">
            <a:avLst>
              <a:gd name="adj" fmla="val 7159"/>
            </a:avLst>
          </a:prstGeom>
          <a:solidFill>
            <a:srgbClr val="080E26"/>
          </a:solidFill>
          <a:ln/>
        </p:spPr>
      </p:sp>
      <p:sp>
        <p:nvSpPr>
          <p:cNvPr id="16" name="Shape 14"/>
          <p:cNvSpPr/>
          <p:nvPr/>
        </p:nvSpPr>
        <p:spPr>
          <a:xfrm>
            <a:off x="727829" y="4315420"/>
            <a:ext cx="6483429" cy="91440"/>
          </a:xfrm>
          <a:prstGeom prst="roundRect">
            <a:avLst>
              <a:gd name="adj" fmla="val 95519"/>
            </a:avLst>
          </a:prstGeom>
          <a:solidFill>
            <a:srgbClr val="8C98CA"/>
          </a:solidFill>
          <a:ln/>
        </p:spPr>
      </p:sp>
      <p:sp>
        <p:nvSpPr>
          <p:cNvPr id="17" name="Shape 15"/>
          <p:cNvSpPr/>
          <p:nvPr/>
        </p:nvSpPr>
        <p:spPr>
          <a:xfrm>
            <a:off x="3657660" y="4026456"/>
            <a:ext cx="623768" cy="623768"/>
          </a:xfrm>
          <a:prstGeom prst="roundRect">
            <a:avLst>
              <a:gd name="adj" fmla="val 146593"/>
            </a:avLst>
          </a:prstGeom>
          <a:solidFill>
            <a:srgbClr val="8C98CA"/>
          </a:solidFill>
          <a:ln/>
        </p:spPr>
      </p:sp>
      <p:sp>
        <p:nvSpPr>
          <p:cNvPr id="18" name="Text 16"/>
          <p:cNvSpPr/>
          <p:nvPr/>
        </p:nvSpPr>
        <p:spPr>
          <a:xfrm>
            <a:off x="3844826" y="4182428"/>
            <a:ext cx="249436" cy="311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50" dirty="0">
                <a:solidFill>
                  <a:srgbClr val="000000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3</a:t>
            </a:r>
            <a:endParaRPr lang="en-US" sz="1950" dirty="0"/>
          </a:p>
        </p:txBody>
      </p:sp>
      <p:sp>
        <p:nvSpPr>
          <p:cNvPr id="19" name="Text 17"/>
          <p:cNvSpPr/>
          <p:nvPr/>
        </p:nvSpPr>
        <p:spPr>
          <a:xfrm>
            <a:off x="958572" y="4858107"/>
            <a:ext cx="2599372" cy="324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사용자 참여</a:t>
            </a:r>
            <a:endParaRPr lang="en-US" sz="2000" dirty="0"/>
          </a:p>
        </p:txBody>
      </p:sp>
      <p:sp>
        <p:nvSpPr>
          <p:cNvPr id="20" name="Text 18"/>
          <p:cNvSpPr/>
          <p:nvPr/>
        </p:nvSpPr>
        <p:spPr>
          <a:xfrm>
            <a:off x="958572" y="5307568"/>
            <a:ext cx="6021943" cy="332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단순한 소비를 넘어 친환경 라이프스타일을 함께 만들어가는 커뮤니티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7419142" y="4338280"/>
            <a:ext cx="6483429" cy="1532811"/>
          </a:xfrm>
          <a:prstGeom prst="roundRect">
            <a:avLst>
              <a:gd name="adj" fmla="val 7159"/>
            </a:avLst>
          </a:prstGeom>
          <a:solidFill>
            <a:srgbClr val="080E26"/>
          </a:solidFill>
          <a:ln/>
        </p:spPr>
      </p:sp>
      <p:sp>
        <p:nvSpPr>
          <p:cNvPr id="22" name="Shape 20"/>
          <p:cNvSpPr/>
          <p:nvPr/>
        </p:nvSpPr>
        <p:spPr>
          <a:xfrm>
            <a:off x="7419142" y="4315420"/>
            <a:ext cx="6483429" cy="91440"/>
          </a:xfrm>
          <a:prstGeom prst="roundRect">
            <a:avLst>
              <a:gd name="adj" fmla="val 95519"/>
            </a:avLst>
          </a:prstGeom>
          <a:solidFill>
            <a:srgbClr val="8C98CA"/>
          </a:solidFill>
          <a:ln/>
        </p:spPr>
      </p:sp>
      <p:sp>
        <p:nvSpPr>
          <p:cNvPr id="23" name="Shape 21"/>
          <p:cNvSpPr/>
          <p:nvPr/>
        </p:nvSpPr>
        <p:spPr>
          <a:xfrm>
            <a:off x="10348972" y="4026456"/>
            <a:ext cx="623768" cy="623768"/>
          </a:xfrm>
          <a:prstGeom prst="roundRect">
            <a:avLst>
              <a:gd name="adj" fmla="val 146593"/>
            </a:avLst>
          </a:prstGeom>
          <a:solidFill>
            <a:srgbClr val="8C98CA"/>
          </a:solidFill>
          <a:ln/>
        </p:spPr>
      </p:sp>
      <p:sp>
        <p:nvSpPr>
          <p:cNvPr id="24" name="Text 22"/>
          <p:cNvSpPr/>
          <p:nvPr/>
        </p:nvSpPr>
        <p:spPr>
          <a:xfrm>
            <a:off x="10536138" y="4182428"/>
            <a:ext cx="249436" cy="311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50" dirty="0">
                <a:solidFill>
                  <a:srgbClr val="000000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4</a:t>
            </a:r>
            <a:endParaRPr lang="en-US" sz="1950" dirty="0"/>
          </a:p>
        </p:txBody>
      </p:sp>
      <p:sp>
        <p:nvSpPr>
          <p:cNvPr id="25" name="Text 23"/>
          <p:cNvSpPr/>
          <p:nvPr/>
        </p:nvSpPr>
        <p:spPr>
          <a:xfrm>
            <a:off x="7649885" y="4858107"/>
            <a:ext cx="2599372" cy="324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지속 가능성</a:t>
            </a:r>
            <a:endParaRPr lang="en-US" sz="2000" dirty="0"/>
          </a:p>
        </p:txBody>
      </p:sp>
      <p:sp>
        <p:nvSpPr>
          <p:cNvPr id="26" name="Text 24"/>
          <p:cNvSpPr/>
          <p:nvPr/>
        </p:nvSpPr>
        <p:spPr>
          <a:xfrm>
            <a:off x="7649885" y="5307568"/>
            <a:ext cx="6021943" cy="332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친환경 포인트와 챌린지로 일상에서 지속 가능한 소비 습관 형성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727829" y="6104930"/>
            <a:ext cx="13174742" cy="1216343"/>
          </a:xfrm>
          <a:prstGeom prst="roundRect">
            <a:avLst>
              <a:gd name="adj" fmla="val 7181"/>
            </a:avLst>
          </a:prstGeom>
          <a:solidFill>
            <a:srgbClr val="022349"/>
          </a:solidFill>
          <a:ln/>
        </p:spPr>
      </p:sp>
      <p:pic>
        <p:nvPicPr>
          <p:cNvPr id="2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712" y="6403777"/>
            <a:ext cx="259913" cy="207883"/>
          </a:xfrm>
          <a:prstGeom prst="rect">
            <a:avLst/>
          </a:prstGeom>
        </p:spPr>
      </p:pic>
      <p:sp>
        <p:nvSpPr>
          <p:cNvPr id="29" name="Text 26"/>
          <p:cNvSpPr/>
          <p:nvPr/>
        </p:nvSpPr>
        <p:spPr>
          <a:xfrm>
            <a:off x="1403509" y="6364724"/>
            <a:ext cx="12291179" cy="6655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Green Oasis는 단순한 유기농 제품 정보 제공을 넘어, 생산자와 소비자를 직접 연결하고 지속 가능한 라이프스타일을 함께 실천하는 커뮤니티 플랫폼입니다.</a:t>
            </a:r>
            <a:endParaRPr lang="en-US" sz="16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574</Words>
  <Application>Microsoft Office PowerPoint</Application>
  <PresentationFormat>사용자 지정</PresentationFormat>
  <Paragraphs>100</Paragraphs>
  <Slides>10</Slides>
  <Notes>10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6" baseType="lpstr">
      <vt:lpstr>Calibri</vt:lpstr>
      <vt:lpstr>Arial</vt:lpstr>
      <vt:lpstr>Epilogue</vt:lpstr>
      <vt:lpstr>Fraunces Medium</vt:lpstr>
      <vt:lpstr>맑은 고딕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subject/>
  <dc:creator>changhun</dc:creator>
  <cp:lastModifiedBy>changhun</cp:lastModifiedBy>
  <cp:revision>2</cp:revision>
  <dcterms:created xsi:type="dcterms:W3CDTF">2025-08-17T15:40:21Z</dcterms:created>
  <dcterms:modified xsi:type="dcterms:W3CDTF">2025-08-17T15:41:25Z</dcterms:modified>
</cp:coreProperties>
</file>